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1A93-FAFB-1690-1220-C02A24DBF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6B374-F1B5-C918-C4F3-CDA1117F3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FE539-4A2E-54F5-4591-3A09D592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E1A85-6019-B1A7-C812-FDF420C5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274DB-154E-A7BB-A9B2-FEC89662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4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139F-B9AD-6538-5B0D-0325E6A8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712B8-17F0-B12B-924F-8E36BE0DA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9B171-61E1-A167-405C-2A95497C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F8ED-9DF4-85DB-6F3F-6D2B28ED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FFA1-C927-AC56-347A-BD874859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67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62C6F-3A40-E1DB-BFE7-1F237FDC2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99EED-19A1-CA65-5892-F1299A470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58A5-DA6A-5052-F7C5-DD0FF7B5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ADF1-1EB6-CF55-18D2-F780ED87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B12F-0647-8749-7507-72992606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81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4017-1993-D52A-FDDB-182B590B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390B-DF04-4495-05D2-CB3FD2455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BC73-8A93-719F-1B48-04DCF5CA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A150D-EBB8-5C21-85EB-0B4B058D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56526-5F89-56FA-F78A-E3194CD2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9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2086-C90C-FA34-8E9F-9296DC19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3DA6C-49F7-D347-6B48-43B973001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5D11-FF48-4217-950C-FDE6AB10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AD1F-FEC2-DA38-ABF5-A17A839A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90B9C-3FEB-58E7-4178-1EC3B98F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45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0EFC-CC23-2F21-B15D-E8472258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B817-6C7D-9B99-3227-6A38C0E2B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606AC-6FC9-0EC6-A7B2-D4CF57716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13DFF-E36A-37C8-F5BA-CEFB5191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05679-3BC4-F3D4-1187-69781920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71ED6-68EC-E709-B210-A748AF83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73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BA9C-49F5-D2A4-2559-0A69D2A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115AD-3BF7-DBDB-D46A-9BD46BD4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24503-C921-0139-BE0E-AE9B10616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8E29B-E5EA-E08A-F653-FA9FCC9B4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ABA8D-3C59-37D7-D79E-45CC79393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83439-7277-E9AA-6598-76E0F588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254F19-C551-0C69-7C95-69C9B458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346EA-4C21-91C3-C251-B73569F8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21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24D1-CD79-668F-3875-625502C0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0A17E-F6BA-B843-E4C4-C8E506B3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90843-F05D-9A23-D415-1830A144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F87A9-38C9-823C-C433-955DB8B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09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86A7F-998D-2690-20E4-24E07950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1FB4F-6218-D4B4-CB38-1B91DF6E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C1DF2-4018-48B1-1A94-092CCAC6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47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EA30-71D5-6855-524C-08D1F1AF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25761-AB28-2B91-F8DC-510E89DD5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B4076-92B1-E0B2-8687-9736685B8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7BD54-4F83-6899-F508-A2E60B49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DD239-593D-6EA5-AB80-EC31ABF1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7341D-3F8D-F0E0-054E-79484FDC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7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7A51-ADF6-F0F0-5550-C5171557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E5D00-AB9B-2FA1-6050-B6B99FEFE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56AA6-AB2B-E249-0366-175815737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35F86-E82D-4B6D-D1F4-8450F60E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FF75E-2EDD-CD69-22E9-06266720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60D2-5304-50FF-FB02-03FF65A5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90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3C810-CC2D-BDEC-2E8A-0374A0D2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DB95-0100-CBFA-BB4B-F295BA41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B6A82-C61C-6240-8B3C-1983B42D0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08053-4B42-405C-BF98-6852DBBF2BCF}" type="datetimeFigureOut">
              <a:rPr lang="en-IN" smtClean="0"/>
              <a:t>24-11-2022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455AE-7F11-B7E3-945A-52A14D5E3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6B3C-AF9E-FF2E-8AE3-1DB7E2FC6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432C-3185-41AE-90D4-565ABDEF3B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17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6A66-CCE1-1647-E109-CC95FC7651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– Mall Customers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3840C-D4EB-B957-1E28-D7CF20611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2576" y="4907756"/>
            <a:ext cx="2070847" cy="1655762"/>
          </a:xfrm>
        </p:spPr>
        <p:txBody>
          <a:bodyPr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B.Jagadhesh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DSFT8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68F3-A965-C021-1D55-3C25A622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153240"/>
            <a:ext cx="10515600" cy="423769"/>
          </a:xfrm>
        </p:spPr>
        <p:txBody>
          <a:bodyPr>
            <a:normAutofit fontScale="90000"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for actual and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: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8F6B8-B696-DA32-F27A-DE799854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73" y="577010"/>
            <a:ext cx="10928927" cy="5599954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Hierarchical we need to set number of clusters required , for selecting that we are using Dendrograms 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linkage methods.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getting good clusters in average linkage  for both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Silhoutte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for Agglomerative using </a:t>
            </a:r>
            <a:r>
              <a:rPr lang="en-I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linkage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in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are 0.3982 and 0.39285 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below plots we can see that the clusters are formed well .we can able to see clear cluster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seperation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But not that much good as 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09E65-88A9-0156-445B-C30427477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t="36692" r="39339" b="7059"/>
          <a:stretch/>
        </p:blipFill>
        <p:spPr>
          <a:xfrm>
            <a:off x="1154545" y="2812488"/>
            <a:ext cx="4672514" cy="404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BEACE-5B9C-B287-2432-024768C8C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t="40698" r="50000" b="20000"/>
          <a:stretch/>
        </p:blipFill>
        <p:spPr>
          <a:xfrm>
            <a:off x="5827059" y="2812486"/>
            <a:ext cx="4748577" cy="4055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A4CE5-88F4-8748-DB02-C732F11225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t="31111" r="16288" b="20538"/>
          <a:stretch/>
        </p:blipFill>
        <p:spPr>
          <a:xfrm>
            <a:off x="9315978" y="365124"/>
            <a:ext cx="2202019" cy="200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AA85-0C4B-0063-285F-1740053C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170095"/>
            <a:ext cx="10515600" cy="486521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visual for actual and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6ECB4-3D1E-07B6-7F11-22DB7E97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5" y="744072"/>
            <a:ext cx="11573434" cy="5432892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DBSCAN the hyper parameters are we need to select Epsilon value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mininum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samples. For 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epsilon we are using Nearest neighbour and plotting a visual.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not getting good clusters in DBSCAN for both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Silhoutte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for DBSCAN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are 0.2575 and -0.3005 respectively.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below pair plot we can see that the some data in one cluster are joined with other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. For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we cant able to see the clusters also.</a:t>
            </a:r>
          </a:p>
          <a:p>
            <a:pPr marL="0" indent="0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B55D2-1DD3-7946-DFC4-1342231C8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8" t="27582" r="23383" b="25228"/>
          <a:stretch/>
        </p:blipFill>
        <p:spPr>
          <a:xfrm>
            <a:off x="8242277" y="519672"/>
            <a:ext cx="3600098" cy="1919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FFB41-ECBC-7CA7-7C7C-3D0800501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t="35294" r="37647" b="15606"/>
          <a:stretch/>
        </p:blipFill>
        <p:spPr>
          <a:xfrm>
            <a:off x="536009" y="2750700"/>
            <a:ext cx="5204947" cy="410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6C58F-99D2-9C38-3735-39DB805550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t="40392" r="45000" b="24314"/>
          <a:stretch/>
        </p:blipFill>
        <p:spPr>
          <a:xfrm>
            <a:off x="5740956" y="2788947"/>
            <a:ext cx="5204948" cy="37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1336-AF20-DF27-A4EA-244FCBD44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81" y="397718"/>
            <a:ext cx="10515600" cy="432734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Labels to the clusters by using the best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EB46E-8F55-6C52-3992-E7613D187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004047"/>
            <a:ext cx="11654118" cy="51638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giving us good results and giving more silhouette score than compared to other models. So we are selecting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our best model for both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We are given the labels for the each cluster through the legend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4D59D-1527-D113-B5FA-12D381501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9" t="35555" r="20221" b="33987"/>
          <a:stretch/>
        </p:blipFill>
        <p:spPr>
          <a:xfrm>
            <a:off x="285881" y="2290442"/>
            <a:ext cx="11745743" cy="33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F0D7-F786-A57D-E991-4EA3556E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Interpretations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E3C98-FCBF-4847-B535-24FF1DFF4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776"/>
            <a:ext cx="10515600" cy="4850187"/>
          </a:xfrm>
        </p:spPr>
        <p:txBody>
          <a:bodyPr>
            <a:normAutofit/>
          </a:bodyPr>
          <a:lstStyle/>
          <a:p>
            <a:pPr algn="l"/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data :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normal data we are getting good performance 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0.4061 and Agglomerative = 0.3982.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DBSCAN not performed well as much as expected. Their score is 0.2575.</a:t>
            </a:r>
          </a:p>
          <a:p>
            <a:pPr algn="l"/>
            <a:r>
              <a:rPr lang="en-US" sz="1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data :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PCA data also both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Agglomerative are performing well and their score are 0.4504 and 0.3928 respectively.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DBSCAN the score are very low.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for this data </a:t>
            </a:r>
            <a:r>
              <a:rPr lang="en-US" sz="1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performing well than compared to any other models.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9C9AB-082E-8EFA-A635-FB81624D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57160" r="60662" b="32513"/>
          <a:stretch/>
        </p:blipFill>
        <p:spPr>
          <a:xfrm>
            <a:off x="4632511" y="4751293"/>
            <a:ext cx="2926977" cy="10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2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C135-473C-E3B4-D4FA-8505089C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A502-78CC-CFC0-60BD-88283E40F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024"/>
            <a:ext cx="10515600" cy="4912939"/>
          </a:xfrm>
        </p:spPr>
        <p:txBody>
          <a:bodyPr/>
          <a:lstStyle/>
          <a:p>
            <a:r>
              <a:rPr lang="en-US" sz="1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performing well than compared to any other models So we are selecting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best model.</a:t>
            </a:r>
          </a:p>
          <a:p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conclusion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customers category formed by the </a:t>
            </a:r>
            <a:r>
              <a:rPr lang="en-US" sz="16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= These are the customers with high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age,average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spending,low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income,low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spending.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= These are the customers with average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age,low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spending,high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income.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= These are the customers with low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age,High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spending,low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income.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= These are the customers with low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age,average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spending,average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income.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= These are the customers with high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age,High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spending,low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age,high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income,high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spending’</a:t>
            </a:r>
          </a:p>
          <a:p>
            <a:pPr algn="l"/>
            <a:endParaRPr lang="en-US" sz="1600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this clusters ,we can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target </a:t>
            </a: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customers at the 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3 and 4 </a:t>
            </a:r>
            <a:r>
              <a:rPr lang="en-US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because they are very low age and earning more but their spending is less. We can able to make them to spend more.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78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75671C-CE0D-B7CC-7E80-1D1E030AC005}"/>
              </a:ext>
            </a:extLst>
          </p:cNvPr>
          <p:cNvSpPr txBox="1"/>
          <p:nvPr/>
        </p:nvSpPr>
        <p:spPr>
          <a:xfrm>
            <a:off x="4285130" y="307505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49265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3C4A-85CF-92A2-DD88-0CB54070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2AB3-C143-28F0-92BE-7A17254B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60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1ACD-D3C2-80A7-97E6-FF012613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Mall Customers Segmentation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3156-DBAA-6046-6371-A9A2A434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741"/>
            <a:ext cx="10515600" cy="484122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 who come for shopping in a mall can be grouped in a number of ways. Shopping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pattern,spending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pattern, shopping score, salary etc. are some of the factors that can be used to divide the customers into different categories.</a:t>
            </a:r>
          </a:p>
          <a:p>
            <a:pPr algn="l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reason for these clusters is to help identify those customers who would be interested in certain products, offers and services. The store may strategize its offerings in such a way that it targets only right customers for specific products. This helps in creating a win-win situation for both the store (in terms of revenue and more customers through customer recommendation) and the customer (discounts, offers, reward points, gifts,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 :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create Customer cluster to identify the different types of 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9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CB4-8442-8605-FC98-B3391A85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71A6-FE58-1BDF-6335-66D6E2257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data has  200 Rows and 5 Columns.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contains no null values so we can proceed with the model building.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given data set is very small.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is the only object column in the data.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EB0F-9B84-1C14-90B5-33CBE9483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7" t="50000" r="63161" b="39085"/>
          <a:stretch/>
        </p:blipFill>
        <p:spPr>
          <a:xfrm>
            <a:off x="8570260" y="1825625"/>
            <a:ext cx="3496235" cy="1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4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176-57C2-3027-8B69-C052D39E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203761"/>
            <a:ext cx="10515600" cy="656851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088D5-5DAD-A8D3-EA02-7AE711006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6" t="24384" r="19754" b="12780"/>
          <a:stretch/>
        </p:blipFill>
        <p:spPr>
          <a:xfrm>
            <a:off x="6244256" y="860612"/>
            <a:ext cx="5947744" cy="39265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65D1D-F0B5-4108-715C-17E3525291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4" t="18823" r="20514" b="20210"/>
          <a:stretch/>
        </p:blipFill>
        <p:spPr>
          <a:xfrm>
            <a:off x="318248" y="860613"/>
            <a:ext cx="5926008" cy="3854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C6675-95FD-02F8-48D5-F3E929EC1583}"/>
              </a:ext>
            </a:extLst>
          </p:cNvPr>
          <p:cNvSpPr txBox="1"/>
          <p:nvPr/>
        </p:nvSpPr>
        <p:spPr>
          <a:xfrm>
            <a:off x="318247" y="4903694"/>
            <a:ext cx="941742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above graphs show the distribution of numerical columns.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 has right skewed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Income and spending Score are almost normally distributed.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box plot we can see aga and annual income are right skewed.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 score has more spread in their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cant find any outliers in the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940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C8F4-0E1B-28A4-07B9-727E9F5E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5859"/>
            <a:ext cx="10515600" cy="728569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138E5-BD65-B1A4-36D1-6793AAF0E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38394" r="20449" b="15045"/>
          <a:stretch/>
        </p:blipFill>
        <p:spPr>
          <a:xfrm>
            <a:off x="7548282" y="738492"/>
            <a:ext cx="4061012" cy="2026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16004-D67D-8D93-0CBB-1DF385A5F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8" t="34641" r="20147" b="18823"/>
          <a:stretch/>
        </p:blipFill>
        <p:spPr>
          <a:xfrm>
            <a:off x="7548282" y="2811649"/>
            <a:ext cx="4103268" cy="202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A2C3B-0437-B38F-0766-E71BAA21F6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4" t="33333" r="20368" b="19869"/>
          <a:stretch/>
        </p:blipFill>
        <p:spPr>
          <a:xfrm>
            <a:off x="7763904" y="4837674"/>
            <a:ext cx="3887646" cy="1974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70FC6D-43D9-E92C-CAEA-6035696918CF}"/>
              </a:ext>
            </a:extLst>
          </p:cNvPr>
          <p:cNvSpPr txBox="1"/>
          <p:nvPr/>
        </p:nvSpPr>
        <p:spPr>
          <a:xfrm>
            <a:off x="561578" y="764428"/>
            <a:ext cx="70078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Female we can able to find more number of                      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vs Age :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in the  range 30-40. There are more number of 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female than male 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male more number of persons are present in the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range 20-40. </a:t>
            </a:r>
          </a:p>
          <a:p>
            <a:pPr algn="l"/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right skewed.                                     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 vs Annual income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graph we can see that range of female 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income is 20-80 and there are more people 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their range.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income range for Male is 40-80.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the spending score range 40-60 we  can find     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 vs Spending score :</a:t>
            </a:r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people in both gender.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number of female in the range 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40-60.</a:t>
            </a:r>
          </a:p>
          <a:p>
            <a:pPr algn="l"/>
            <a:endParaRPr lang="en-US" sz="16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number of male in the range 0-10</a:t>
            </a:r>
          </a:p>
        </p:txBody>
      </p:sp>
    </p:spTree>
    <p:extLst>
      <p:ext uri="{BB962C8B-B14F-4D97-AF65-F5344CB8AC3E}">
        <p14:creationId xmlns:p14="http://schemas.microsoft.com/office/powerpoint/2010/main" val="38964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8681-7D78-0EF5-B57B-7224643C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: Univariate, Bivariate and Multivariate Analysis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ED513-6E40-E38E-136C-9BB93404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9" t="44368" r="51159" b="18548"/>
          <a:stretch/>
        </p:blipFill>
        <p:spPr>
          <a:xfrm>
            <a:off x="708212" y="1371599"/>
            <a:ext cx="3218329" cy="3368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D6366-82C1-9F28-A9FE-C0AEAD1AF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37908" r="25000" b="30889"/>
          <a:stretch/>
        </p:blipFill>
        <p:spPr>
          <a:xfrm>
            <a:off x="3613528" y="1690688"/>
            <a:ext cx="8324253" cy="3075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1D7B04-2A41-8B97-D2FA-2B514EC5F5CE}"/>
              </a:ext>
            </a:extLst>
          </p:cNvPr>
          <p:cNvSpPr txBox="1"/>
          <p:nvPr/>
        </p:nvSpPr>
        <p:spPr>
          <a:xfrm>
            <a:off x="708212" y="4822767"/>
            <a:ext cx="9000564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number of female counts in the given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columns are weakly correlated or not having correlation with each other.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Spending score and age are negatively correlated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299428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A4D8-1535-B313-EFD7-0762B3E2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Data set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D32F-5542-C72D-93D9-FDA78E530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89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works well with </a:t>
            </a:r>
            <a:r>
              <a:rPr lang="en-US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data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: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performs well with numeric data .So we are converting all the columns which are in object and category we are converting them to numeric by using label encoder.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SCALING :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given data set the value ranges can be different so we need to convert the data to some range for the good performance. The data are Normalized(0 to +1) using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MimmaxScalar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: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checked for correlation with the dependent column and the most correlated columns are chosen for the models for the best performance.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: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unsupervised model so we need to take whole data.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9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DE11-FD43-509B-7EC0-143AE57F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Machine learning model :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07EB-2B2C-5A85-6E15-3EC5DDEF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clustering models ,</a:t>
            </a: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IN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Heirarchichal</a:t>
            </a: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Clustering,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a) Single</a:t>
            </a:r>
          </a:p>
          <a:p>
            <a:pPr marL="0" indent="0">
              <a:buNone/>
            </a:pP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b) Average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c) Complete</a:t>
            </a:r>
          </a:p>
          <a:p>
            <a:pPr marL="0" indent="0">
              <a:buNone/>
            </a:pP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d) Ward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3) Density based clustering </a:t>
            </a: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DBSCAN</a:t>
            </a:r>
            <a:endParaRPr lang="en-IN" sz="18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we are using actual data and </a:t>
            </a:r>
            <a:r>
              <a:rPr lang="en-IN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N" sz="18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sz="1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Feature reduction method and comparing them by Silhouette score and visualization . </a:t>
            </a:r>
          </a:p>
          <a:p>
            <a:pPr marL="0" indent="0">
              <a:buNone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4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52C-7728-0DFA-557D-E258B53F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6" y="176867"/>
            <a:ext cx="10515600" cy="432734"/>
          </a:xfrm>
        </p:spPr>
        <p:txBody>
          <a:bodyPr>
            <a:norm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for actual and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2861-B842-1FC7-CCB7-394B0A6D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29" y="720436"/>
            <a:ext cx="11761695" cy="5877587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 to set number of clusters required , for selecting that we are using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Elbow method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for the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clusters.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Silhoutte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for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actual and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are 0.4061 and 0.4504 respectively.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below plots we can see that the clusters are formed well .we can able to see clear cluster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seperation</a:t>
            </a:r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actual and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8D496-8ED2-834A-E192-75E83EBF7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1" t="42614" r="45735" b="19085"/>
          <a:stretch/>
        </p:blipFill>
        <p:spPr>
          <a:xfrm>
            <a:off x="8965569" y="176867"/>
            <a:ext cx="2625796" cy="2068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C4B90-E7F1-0CCE-263D-4D59316F1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4" t="25621" r="37206" b="18301"/>
          <a:stretch/>
        </p:blipFill>
        <p:spPr>
          <a:xfrm>
            <a:off x="322728" y="2382983"/>
            <a:ext cx="5497285" cy="4475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A7CF2-C7CA-503B-5638-F7D88E6B7A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3" t="34902" r="46544" b="27059"/>
          <a:stretch/>
        </p:blipFill>
        <p:spPr>
          <a:xfrm>
            <a:off x="5671942" y="2457044"/>
            <a:ext cx="5441149" cy="39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66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1257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Times New Roman</vt:lpstr>
      <vt:lpstr>Office Theme</vt:lpstr>
      <vt:lpstr>MINI PROJECT  Clustering – Mall Customers Segmentation</vt:lpstr>
      <vt:lpstr>Mall Customers Segmentation :</vt:lpstr>
      <vt:lpstr>Data Set :</vt:lpstr>
      <vt:lpstr>EDA : Univariate, Bivariate and Multivariate Analysis</vt:lpstr>
      <vt:lpstr>EDA : Univariate, Bivariate and Multivariate Analysis</vt:lpstr>
      <vt:lpstr>EDA : Univariate, Bivariate and Multivariate Analysis</vt:lpstr>
      <vt:lpstr>Preparing the Data set :</vt:lpstr>
      <vt:lpstr>Clustering Machine learning model :</vt:lpstr>
      <vt:lpstr>KMeans visual for actual and pca data :</vt:lpstr>
      <vt:lpstr>Hierarchical visual for actual and pca data :</vt:lpstr>
      <vt:lpstr>DBSCAN visual for actual and pca data :</vt:lpstr>
      <vt:lpstr>Giving Labels to the clusters by using the best model:</vt:lpstr>
      <vt:lpstr>Interpretations :</vt:lpstr>
      <vt:lpstr>Conclusion 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 Clustering – Mall Customers Segmentation</dc:title>
  <dc:creator>Jagadhesh b</dc:creator>
  <cp:lastModifiedBy>Jagadhesh b</cp:lastModifiedBy>
  <cp:revision>5</cp:revision>
  <dcterms:created xsi:type="dcterms:W3CDTF">2022-11-10T21:52:16Z</dcterms:created>
  <dcterms:modified xsi:type="dcterms:W3CDTF">2022-11-23T19:25:05Z</dcterms:modified>
</cp:coreProperties>
</file>